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7"/>
  </p:handoutMasterIdLst>
  <p:sldIdLst>
    <p:sldId id="263" r:id="rId2"/>
    <p:sldId id="324" r:id="rId3"/>
    <p:sldId id="325" r:id="rId4"/>
    <p:sldId id="326" r:id="rId5"/>
    <p:sldId id="327" r:id="rId6"/>
    <p:sldId id="328" r:id="rId7"/>
    <p:sldId id="329" r:id="rId8"/>
    <p:sldId id="319" r:id="rId9"/>
    <p:sldId id="320" r:id="rId10"/>
    <p:sldId id="321" r:id="rId11"/>
    <p:sldId id="322" r:id="rId12"/>
    <p:sldId id="323" r:id="rId13"/>
    <p:sldId id="257" r:id="rId14"/>
    <p:sldId id="299" r:id="rId15"/>
    <p:sldId id="29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617" userDrawn="1">
          <p15:clr>
            <a:srgbClr val="A4A3A4"/>
          </p15:clr>
        </p15:guide>
        <p15:guide id="4" pos="4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0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78" y="486"/>
      </p:cViewPr>
      <p:guideLst>
        <p:guide orient="horz" pos="2183"/>
        <p:guide pos="3840"/>
        <p:guide pos="1617"/>
        <p:guide pos="46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15749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指针与</a:t>
            </a:r>
            <a:r>
              <a:rPr lang="zh-CN" altLang="en-US" sz="2400" kern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函数（二）</a:t>
            </a:r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 smtClea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6.8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845167"/>
            <a:ext cx="6660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指针与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函数（二）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2952439" y="2181827"/>
            <a:ext cx="8257081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函数指针调用函数的语法格式为：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&gt;(&lt;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实参表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(*&lt;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&gt;)(&lt;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实参表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2215706" y="1773794"/>
            <a:ext cx="8100147" cy="3508420"/>
            <a:chOff x="4183290" y="2102906"/>
            <a:chExt cx="3910818" cy="3699133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2144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447177" y="1433120"/>
            <a:ext cx="928463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既可以是变量，也可以是常量。例如，可以使用以下任何一种方式进行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max()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函数调用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max(…)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(*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)(…)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p(…)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(*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)(…)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函数指针变量通常是作为形参，通过接收不同的函数首地址来完成不同的操作。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958839" y="1265843"/>
            <a:ext cx="9999464" cy="4844011"/>
            <a:chOff x="4183290" y="2102906"/>
            <a:chExt cx="3915598" cy="368440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716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A0DA5F4B-2DCE-48EC-9877-6F4A0D8A053F}"/>
              </a:ext>
            </a:extLst>
          </p:cNvPr>
          <p:cNvGrpSpPr/>
          <p:nvPr/>
        </p:nvGrpSpPr>
        <p:grpSpPr>
          <a:xfrm>
            <a:off x="564574" y="928029"/>
            <a:ext cx="9582725" cy="539885"/>
            <a:chOff x="-38340" y="1028702"/>
            <a:chExt cx="9582725" cy="53988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CCD314C-BC53-49A5-ACDF-666A5EB80315}"/>
                </a:ext>
              </a:extLst>
            </p:cNvPr>
            <p:cNvSpPr/>
            <p:nvPr/>
          </p:nvSpPr>
          <p:spPr>
            <a:xfrm>
              <a:off x="749029" y="1070043"/>
              <a:ext cx="8452457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id="{E8CC5BCA-945A-45E3-B90E-695479ED1DC8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F768A46-A43D-4639-BB8A-C5D918453A86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453FFA6-BA4A-4DB9-A82E-656100C8B000}"/>
                </a:ext>
              </a:extLst>
            </p:cNvPr>
            <p:cNvSpPr txBox="1"/>
            <p:nvPr/>
          </p:nvSpPr>
          <p:spPr>
            <a:xfrm>
              <a:off x="1227778" y="1057224"/>
              <a:ext cx="8316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函数指针变量作为形参实现：求任一函数在某点的绝对值。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A86B94D-696A-4F87-9884-789C8110A797}"/>
                </a:ext>
              </a:extLst>
            </p:cNvPr>
            <p:cNvGrpSpPr/>
            <p:nvPr/>
          </p:nvGrpSpPr>
          <p:grpSpPr>
            <a:xfrm>
              <a:off x="9084307" y="1041429"/>
              <a:ext cx="152814" cy="165397"/>
              <a:chOff x="9102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2884D31D-7F1E-44A6-85E7-89210C45A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02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FA6A341-F2B8-4762-B07D-B816F927B9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3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CD1F5F7-31E0-4686-8617-465E0E16546E}"/>
                </a:ext>
              </a:extLst>
            </p:cNvPr>
            <p:cNvGrpSpPr/>
            <p:nvPr/>
          </p:nvGrpSpPr>
          <p:grpSpPr>
            <a:xfrm rot="5400000">
              <a:off x="9070921" y="1381328"/>
              <a:ext cx="152814" cy="165398"/>
              <a:chOff x="6186462" y="-1892328"/>
              <a:chExt cx="152814" cy="165398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07A0D54F-7535-4410-8CD6-1493E0AF22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62" y="-1892328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79D01F4-1447-47D0-AB16-E7B5E8CE0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63" y="-1892327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EEC9C96F-C093-4CF9-A62B-E15851E35966}"/>
              </a:ext>
            </a:extLst>
          </p:cNvPr>
          <p:cNvSpPr/>
          <p:nvPr/>
        </p:nvSpPr>
        <p:spPr>
          <a:xfrm>
            <a:off x="3752495" y="1440349"/>
            <a:ext cx="791750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include 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iostream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</a:t>
            </a:r>
            <a:r>
              <a:rPr lang="en-US" altLang="zh-CN" sz="20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cmath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std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double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absf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(double (*p)(double), double x)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double f;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 = (*p)(x);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fabs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(f);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main()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double x = 3;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&lt;&lt;"sin(x)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的绝对值为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absf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(sin, x)&lt;&lt;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&lt;&lt;"cos(x)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的绝对值为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absf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(cos, x)&lt;&lt;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147DC269-EC0F-415C-8EEA-1A9BC91C79DC}"/>
              </a:ext>
            </a:extLst>
          </p:cNvPr>
          <p:cNvGrpSpPr/>
          <p:nvPr/>
        </p:nvGrpSpPr>
        <p:grpSpPr>
          <a:xfrm rot="10800000" flipH="1">
            <a:off x="2197956" y="1506745"/>
            <a:ext cx="8774844" cy="5166346"/>
            <a:chOff x="894202" y="127079"/>
            <a:chExt cx="13416557" cy="6525171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4A24618F-9C78-4CF1-8FF7-52C9C1ABC7E5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48" name="任意多边形 3">
                <a:extLst>
                  <a:ext uri="{FF2B5EF4-FFF2-40B4-BE49-F238E27FC236}">
                    <a16:creationId xmlns:a16="http://schemas.microsoft.com/office/drawing/2014/main" id="{C7EF0F5D-C460-42A1-AC17-D7D56BBAB78F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F82B2431-41DD-4D36-AF63-AC1E98DE128A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50" name="平行四边形 49">
                  <a:extLst>
                    <a:ext uri="{FF2B5EF4-FFF2-40B4-BE49-F238E27FC236}">
                      <a16:creationId xmlns:a16="http://schemas.microsoft.com/office/drawing/2014/main" id="{C772C78E-3CE8-4E4B-AA1F-703DD8B61C26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1" name="平行四边形 50">
                  <a:extLst>
                    <a:ext uri="{FF2B5EF4-FFF2-40B4-BE49-F238E27FC236}">
                      <a16:creationId xmlns:a16="http://schemas.microsoft.com/office/drawing/2014/main" id="{7E7AF0EE-A3B7-406F-8542-3DBB11421BE9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2" name="平行四边形 51">
                  <a:extLst>
                    <a:ext uri="{FF2B5EF4-FFF2-40B4-BE49-F238E27FC236}">
                      <a16:creationId xmlns:a16="http://schemas.microsoft.com/office/drawing/2014/main" id="{B913FAD0-D060-4B6C-BDFD-BFD7A8A9BA40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5" name="平行四边形 44">
              <a:extLst>
                <a:ext uri="{FF2B5EF4-FFF2-40B4-BE49-F238E27FC236}">
                  <a16:creationId xmlns:a16="http://schemas.microsoft.com/office/drawing/2014/main" id="{7FBE2351-C2F7-4ECB-9758-9255908783F6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6" name="平行四边形 45">
              <a:extLst>
                <a:ext uri="{FF2B5EF4-FFF2-40B4-BE49-F238E27FC236}">
                  <a16:creationId xmlns:a16="http://schemas.microsoft.com/office/drawing/2014/main" id="{1F69B276-E0A7-4B1A-A2AD-E34A201AA4FF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id="{A028C4B8-75B1-48D2-8990-D1B2ADE522BE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746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864259"/>
            <a:ext cx="4376102" cy="1200329"/>
            <a:chOff x="515938" y="1091211"/>
            <a:chExt cx="4376102" cy="120032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91053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指针作为函数返回值</a:t>
              </a: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2277737" y="1755799"/>
            <a:ext cx="7879771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如果一个函数的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返回值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，则该函数被称为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指针函数。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0B710FE4-9749-4991-ACA2-D42F8AD57C59}"/>
              </a:ext>
            </a:extLst>
          </p:cNvPr>
          <p:cNvGrpSpPr/>
          <p:nvPr/>
        </p:nvGrpSpPr>
        <p:grpSpPr>
          <a:xfrm>
            <a:off x="2061319" y="1658978"/>
            <a:ext cx="8262866" cy="841794"/>
            <a:chOff x="4183290" y="2102906"/>
            <a:chExt cx="3915598" cy="3684403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7EB520E2-48D5-49F5-84E7-7E6F7F00EA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69" name="任意多边形 93">
                <a:extLst>
                  <a:ext uri="{FF2B5EF4-FFF2-40B4-BE49-F238E27FC236}">
                    <a16:creationId xmlns:a16="http://schemas.microsoft.com/office/drawing/2014/main" id="{D6BFC81F-8CBA-4DAD-B9EE-9551D21364C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EC31AA0-D3A7-458D-8EEE-BD955B38DF2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id="{A9160C37-A0BA-43BE-8002-66670630A2EC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0FCB2851-A2F6-4149-9C57-E76369B0460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6F58FCB9-9CF1-47E7-9C4D-6D3DE1C2012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7BAB7692-24E1-419A-B51E-87C738FD9BCD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CE5B6446-237B-4344-8551-C0D1CB1EC93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288978AD-DD6C-4EF1-9342-D70593A625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AB44F0F3-378A-48F7-ADE0-EF04D6D54C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>
            <a:extLst>
              <a:ext uri="{FF2B5EF4-FFF2-40B4-BE49-F238E27FC236}">
                <a16:creationId xmlns:a16="http://schemas.microsoft.com/office/drawing/2014/main" id="{A0DA5F4B-2DCE-48EC-9877-6F4A0D8A053F}"/>
              </a:ext>
            </a:extLst>
          </p:cNvPr>
          <p:cNvGrpSpPr/>
          <p:nvPr/>
        </p:nvGrpSpPr>
        <p:grpSpPr>
          <a:xfrm>
            <a:off x="564574" y="928029"/>
            <a:ext cx="6665624" cy="539885"/>
            <a:chOff x="-38340" y="1028702"/>
            <a:chExt cx="6665624" cy="53988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CCD314C-BC53-49A5-ACDF-666A5EB80315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id="{E8CC5BCA-945A-45E3-B90E-695479ED1DC8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F768A46-A43D-4639-BB8A-C5D918453A86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453FFA6-BA4A-4DB9-A82E-656100C8B000}"/>
                </a:ext>
              </a:extLst>
            </p:cNvPr>
            <p:cNvSpPr txBox="1"/>
            <p:nvPr/>
          </p:nvSpPr>
          <p:spPr>
            <a:xfrm>
              <a:off x="1227779" y="1057224"/>
              <a:ext cx="53995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编写指针函数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实现取子串的功能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A86B94D-696A-4F87-9884-789C8110A79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2884D31D-7F1E-44A6-85E7-89210C45A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FA6A341-F2B8-4762-B07D-B816F927B9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CD1F5F7-31E0-4686-8617-465E0E16546E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07A0D54F-7535-4410-8CD6-1493E0AF22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79D01F4-1447-47D0-AB16-E7B5E8CE0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EEC9C96F-C093-4CF9-A62B-E15851E35966}"/>
              </a:ext>
            </a:extLst>
          </p:cNvPr>
          <p:cNvSpPr/>
          <p:nvPr/>
        </p:nvSpPr>
        <p:spPr>
          <a:xfrm>
            <a:off x="2559999" y="1591452"/>
            <a:ext cx="6337693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subString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(const 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*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src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int start, int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len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char *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=new char[len+1];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if (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==NULL)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堆内存分配失败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!"&lt;&lt;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NULL;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(i=0; i&lt;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len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i++)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[i]=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src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i+start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[i]='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\0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';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2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dst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}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147DC269-EC0F-415C-8EEA-1A9BC91C79DC}"/>
              </a:ext>
            </a:extLst>
          </p:cNvPr>
          <p:cNvGrpSpPr/>
          <p:nvPr/>
        </p:nvGrpSpPr>
        <p:grpSpPr>
          <a:xfrm rot="10800000" flipH="1">
            <a:off x="1753456" y="1477642"/>
            <a:ext cx="7371090" cy="5166346"/>
            <a:chOff x="894202" y="127079"/>
            <a:chExt cx="13416557" cy="6525171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4A24618F-9C78-4CF1-8FF7-52C9C1ABC7E5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48" name="任意多边形 3">
                <a:extLst>
                  <a:ext uri="{FF2B5EF4-FFF2-40B4-BE49-F238E27FC236}">
                    <a16:creationId xmlns:a16="http://schemas.microsoft.com/office/drawing/2014/main" id="{C7EF0F5D-C460-42A1-AC17-D7D56BBAB78F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F82B2431-41DD-4D36-AF63-AC1E98DE128A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50" name="平行四边形 49">
                  <a:extLst>
                    <a:ext uri="{FF2B5EF4-FFF2-40B4-BE49-F238E27FC236}">
                      <a16:creationId xmlns:a16="http://schemas.microsoft.com/office/drawing/2014/main" id="{C772C78E-3CE8-4E4B-AA1F-703DD8B61C26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1" name="平行四边形 50">
                  <a:extLst>
                    <a:ext uri="{FF2B5EF4-FFF2-40B4-BE49-F238E27FC236}">
                      <a16:creationId xmlns:a16="http://schemas.microsoft.com/office/drawing/2014/main" id="{7E7AF0EE-A3B7-406F-8542-3DBB11421BE9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2" name="平行四边形 51">
                  <a:extLst>
                    <a:ext uri="{FF2B5EF4-FFF2-40B4-BE49-F238E27FC236}">
                      <a16:creationId xmlns:a16="http://schemas.microsoft.com/office/drawing/2014/main" id="{B913FAD0-D060-4B6C-BDFD-BFD7A8A9BA40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5" name="平行四边形 44">
              <a:extLst>
                <a:ext uri="{FF2B5EF4-FFF2-40B4-BE49-F238E27FC236}">
                  <a16:creationId xmlns:a16="http://schemas.microsoft.com/office/drawing/2014/main" id="{7FBE2351-C2F7-4ECB-9758-9255908783F6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6" name="平行四边形 45">
              <a:extLst>
                <a:ext uri="{FF2B5EF4-FFF2-40B4-BE49-F238E27FC236}">
                  <a16:creationId xmlns:a16="http://schemas.microsoft.com/office/drawing/2014/main" id="{1F69B276-E0A7-4B1A-A2AD-E34A201AA4FF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id="{A028C4B8-75B1-48D2-8990-D1B2ADE522BE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904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1877438" y="1181485"/>
            <a:ext cx="9067989" cy="5429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main()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char s[]="my book!";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char *p;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p=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subString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(s, 3, 4);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(p==NULL)   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直接返回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 0;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取出的子串为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:\" " &lt;&lt; p &lt;&lt; " \" " &lt;&lt;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delete []p;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0;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7CBE3B5-A409-4962-B260-35078F2D5FA2}"/>
              </a:ext>
            </a:extLst>
          </p:cNvPr>
          <p:cNvGrpSpPr/>
          <p:nvPr/>
        </p:nvGrpSpPr>
        <p:grpSpPr>
          <a:xfrm>
            <a:off x="2034282" y="914400"/>
            <a:ext cx="9181709" cy="5305246"/>
            <a:chOff x="4183290" y="2102906"/>
            <a:chExt cx="3915598" cy="368440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3EA18109-83C5-4427-9C5E-A895202D4CC1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6E18DA07-856D-48E5-9AFA-80B1C121E7B6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876CF40F-4F4C-44B5-98EC-AD0F5C9AC23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79BD1F9F-07D2-4D20-894C-61E26534395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CB1AA214-7320-4F9B-9BF4-11113E4D254C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087462FB-31BD-45E3-A26D-92911D31C02D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8208804-FFB0-4C4A-9D4E-AC32E1EF983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7C953D24-F707-4D8C-B340-94C79AA34731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B6175637-E389-45ED-9026-C7D6F0693B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7A21D4D-76CF-423D-8252-D9186250EF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5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696882" y="736144"/>
            <a:ext cx="5622999" cy="724007"/>
            <a:chOff x="515938" y="1155664"/>
            <a:chExt cx="5622999" cy="724007"/>
          </a:xfrm>
          <a:noFill/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  <a:grpFill/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692767" y="1298614"/>
              <a:ext cx="5446170" cy="58105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）实参是符号常量的首地址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594807" y="1923562"/>
            <a:ext cx="8650731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如果函数调用时传入的某个实参是符号常量的首地址，则相应的形参必须是一个常量指针。常量指针的定义形式为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dirty="0" smtClean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</a:t>
            </a:r>
            <a:r>
              <a:rPr lang="en-US" altLang="zh-CN" sz="2400" dirty="0" err="1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*&lt;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变量名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指针所指向的内存地址可以改变，但通过常量指针从其所指向的内存空间中只能读取数据、不能修改数据。在使用时，常量指针既可以指向变量的首地址，也可以指向符号常量的首地址；其他指针则只能指向变量的首地址。例如：</a:t>
            </a:r>
            <a:endParaRPr lang="zh-CN" altLang="en-US" sz="20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955295" y="1603100"/>
            <a:ext cx="9766101" cy="5170561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50065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1817575" y="1046412"/>
            <a:ext cx="959890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 = 10, b = 20;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 = 30;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*p = &amp;a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// 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&amp;b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// 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&lt;&lt;*p&lt;&lt;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// 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// 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*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= 15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     // 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15;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错误：不能使用常量指针修改其所指向内存空间中的数据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= 15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     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= &amp;b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   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&amp;b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 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= &amp;c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错误：不能使用普通指针指向符号常量的首地址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cp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&amp;c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                  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</a:p>
          <a:p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1517081" y="707486"/>
            <a:ext cx="10396751" cy="5909213"/>
            <a:chOff x="4183290" y="2102906"/>
            <a:chExt cx="3910818" cy="3699133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2194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331643" y="2108763"/>
            <a:ext cx="928463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r=10; 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(&amp;r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则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Fun()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函数的函数原型为：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Fun(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*p);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2865401" y="1805001"/>
            <a:ext cx="6253199" cy="3613829"/>
            <a:chOff x="4183290" y="2102906"/>
            <a:chExt cx="3915598" cy="368440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00585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2019469" y="1556095"/>
            <a:ext cx="880152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常量指针定义中的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关键字必须放在“*”的前面，如果放在“*”的后面，则就表示定义了一个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指针常量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*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常量名</a:t>
            </a:r>
            <a:r>
              <a:rPr lang="en-US" altLang="zh-CN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</a:p>
          <a:p>
            <a:pPr>
              <a:lnSpc>
                <a:spcPct val="150000"/>
              </a:lnSpc>
            </a:pPr>
            <a:endParaRPr lang="en-US" altLang="zh-CN" sz="2400" dirty="0" smtClean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指针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常量是一个常量而不是变量。因此，与普通的符号常量一样，指针常量所表示的值（即其所指向内存空间的首地址）一旦初始化就不能更改。但通过指针常量可以修改它所指向的内存空间中的数据。例如：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1117923" y="1278252"/>
            <a:ext cx="10218861" cy="5087037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720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2152807" y="1949030"/>
            <a:ext cx="8400356" cy="2012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 = 10, b = 20;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p = &amp;a;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*p = 15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正确：可以通过指针常量修改内存中的数据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= &amp;b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错误：不能更改指针常量所指向的内存地址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1618682" y="1380587"/>
            <a:ext cx="9443018" cy="3004982"/>
            <a:chOff x="4183290" y="2102906"/>
            <a:chExt cx="3910818" cy="3699133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909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>
            <a:extLst>
              <a:ext uri="{FF2B5EF4-FFF2-40B4-BE49-F238E27FC236}">
                <a16:creationId xmlns:a16="http://schemas.microsoft.com/office/drawing/2014/main" id="{6CA5D8A3-999D-48AC-BAF3-D87971335004}"/>
              </a:ext>
            </a:extLst>
          </p:cNvPr>
          <p:cNvSpPr txBox="1"/>
          <p:nvPr/>
        </p:nvSpPr>
        <p:spPr>
          <a:xfrm>
            <a:off x="1794919" y="1360587"/>
            <a:ext cx="947972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定义普通的符号常量一样，定义指针常量时必须初始化。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将一个指针同时定义为常量指针和指针常量，此时，既不能改变该指针所指向的内存地址，也不能通过该指针修改内存中的数据。例如：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= 10, b = 20;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p = &amp;a;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&amp;b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错误：不能更改指针常量所保存的内存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地址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*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 = 15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  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不能通过常量指针修改其所指向内存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空间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中的数据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B506123-6498-49C3-A69B-6331D37124CE}"/>
              </a:ext>
            </a:extLst>
          </p:cNvPr>
          <p:cNvGrpSpPr/>
          <p:nvPr/>
        </p:nvGrpSpPr>
        <p:grpSpPr>
          <a:xfrm rot="10800000" flipH="1">
            <a:off x="1243102" y="1360586"/>
            <a:ext cx="10111438" cy="5049092"/>
            <a:chOff x="850264" y="744293"/>
            <a:chExt cx="11341335" cy="634462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ED10D5B-5EF7-460B-993B-8EA47EC2195C}"/>
                </a:ext>
              </a:extLst>
            </p:cNvPr>
            <p:cNvGrpSpPr/>
            <p:nvPr/>
          </p:nvGrpSpPr>
          <p:grpSpPr>
            <a:xfrm>
              <a:off x="850264" y="744293"/>
              <a:ext cx="11341335" cy="6344623"/>
              <a:chOff x="850264" y="744293"/>
              <a:chExt cx="11341335" cy="6344623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51557777-E2C9-4DC1-948A-03290077F7DD}"/>
                  </a:ext>
                </a:extLst>
              </p:cNvPr>
              <p:cNvSpPr/>
              <p:nvPr/>
            </p:nvSpPr>
            <p:spPr>
              <a:xfrm>
                <a:off x="850264" y="744293"/>
                <a:ext cx="11341335" cy="634462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4E319DAF-DFAD-4A0D-AE39-19072FD9BD39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32" name="平行四边形 31">
                  <a:extLst>
                    <a:ext uri="{FF2B5EF4-FFF2-40B4-BE49-F238E27FC236}">
                      <a16:creationId xmlns:a16="http://schemas.microsoft.com/office/drawing/2014/main" id="{70DBF59A-6108-4AC6-8676-C6CBEF073BF7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3" name="平行四边形 32">
                  <a:extLst>
                    <a:ext uri="{FF2B5EF4-FFF2-40B4-BE49-F238E27FC236}">
                      <a16:creationId xmlns:a16="http://schemas.microsoft.com/office/drawing/2014/main" id="{0ED82717-2885-4F5E-899F-DE46F9D67B6D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4" name="平行四边形 33">
                  <a:extLst>
                    <a:ext uri="{FF2B5EF4-FFF2-40B4-BE49-F238E27FC236}">
                      <a16:creationId xmlns:a16="http://schemas.microsoft.com/office/drawing/2014/main" id="{624CF000-B9BB-4CB6-A4E9-046FD18B8581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E778C5A0-3C4A-479D-90CF-97225DA751D1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8" name="平行四边形 27">
              <a:extLst>
                <a:ext uri="{FF2B5EF4-FFF2-40B4-BE49-F238E27FC236}">
                  <a16:creationId xmlns:a16="http://schemas.microsoft.com/office/drawing/2014/main" id="{9FCFD885-B639-4CC4-9867-5B59E6556647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3F8EE259-DA92-4787-911B-DF1C4D4A244F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158EE0B9-35C3-4B05-824D-E2361106E1AB}"/>
              </a:ext>
            </a:extLst>
          </p:cNvPr>
          <p:cNvSpPr txBox="1"/>
          <p:nvPr/>
        </p:nvSpPr>
        <p:spPr>
          <a:xfrm>
            <a:off x="1500554" y="806200"/>
            <a:ext cx="5479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</a:t>
            </a:r>
          </a:p>
        </p:txBody>
      </p:sp>
    </p:spTree>
    <p:extLst>
      <p:ext uri="{BB962C8B-B14F-4D97-AF65-F5344CB8AC3E}">
        <p14:creationId xmlns:p14="http://schemas.microsoft.com/office/powerpoint/2010/main" val="67423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696882" y="683672"/>
            <a:ext cx="5622999" cy="724007"/>
            <a:chOff x="515938" y="1155664"/>
            <a:chExt cx="5622999" cy="724007"/>
          </a:xfrm>
          <a:noFill/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  <a:grpFill/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692767" y="1298614"/>
              <a:ext cx="5446170" cy="58105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6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）实参是函数的首地址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350816" y="1926234"/>
            <a:ext cx="9829524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运行程序时要将函数代码加载到内存中，每个函数都会占据一片内存空间。在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中，函数名是一个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函数指针常量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，表示函数所占据内存空间的首地址（简称为函数的首地址）。也可以定义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函数指针变量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指向函数的首地址，并使用函数指针变量代替函数名进行函数调用。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B66A9DA-946A-45F1-9DD1-830767369ABE}"/>
              </a:ext>
            </a:extLst>
          </p:cNvPr>
          <p:cNvSpPr/>
          <p:nvPr/>
        </p:nvSpPr>
        <p:spPr>
          <a:xfrm>
            <a:off x="1845888" y="4155192"/>
            <a:ext cx="878718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函数指针变量的定义形式为：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(*&lt;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&gt;)(&lt;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形参类型表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&gt;);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其中，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与函数指针变量所指向函数的返回值类型一致，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形参类型表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说明了函数指针变量所指向函数的各形参的类型。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8776F29-72EF-4BA9-BE25-C13FA3C44AA0}"/>
              </a:ext>
            </a:extLst>
          </p:cNvPr>
          <p:cNvGrpSpPr/>
          <p:nvPr/>
        </p:nvGrpSpPr>
        <p:grpSpPr>
          <a:xfrm rot="10800000" flipH="1">
            <a:off x="1060124" y="4155778"/>
            <a:ext cx="10121067" cy="2527651"/>
            <a:chOff x="850263" y="1552756"/>
            <a:chExt cx="13416557" cy="487707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2E5AB2F-67A9-44A0-985A-2F45DE30BF81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43" name="任意多边形 3">
                <a:extLst>
                  <a:ext uri="{FF2B5EF4-FFF2-40B4-BE49-F238E27FC236}">
                    <a16:creationId xmlns:a16="http://schemas.microsoft.com/office/drawing/2014/main" id="{FA7396B4-97B7-4175-BB7F-85146E76DFD4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D6AC9B99-F3F7-46D3-A02D-116F001B9186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45" name="平行四边形 44">
                  <a:extLst>
                    <a:ext uri="{FF2B5EF4-FFF2-40B4-BE49-F238E27FC236}">
                      <a16:creationId xmlns:a16="http://schemas.microsoft.com/office/drawing/2014/main" id="{DFDBFDA7-13A6-41EA-8454-E60B58AA571C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6" name="平行四边形 45">
                  <a:extLst>
                    <a:ext uri="{FF2B5EF4-FFF2-40B4-BE49-F238E27FC236}">
                      <a16:creationId xmlns:a16="http://schemas.microsoft.com/office/drawing/2014/main" id="{B3ACB271-74E0-400D-83C8-F60C4E5F8698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7" name="平行四边形 46">
                  <a:extLst>
                    <a:ext uri="{FF2B5EF4-FFF2-40B4-BE49-F238E27FC236}">
                      <a16:creationId xmlns:a16="http://schemas.microsoft.com/office/drawing/2014/main" id="{29FF80C9-930B-4F49-BD1A-4B408D3FA7A3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6741D208-B150-4181-945D-8C10D580D572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439F4E7A-FCCB-4F59-8E92-417EA7B06AF4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FE934BEC-3900-4348-A633-6F61A52B0AD2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866460" y="1753306"/>
            <a:ext cx="10567563" cy="2203093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9347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502095" y="2666902"/>
            <a:ext cx="9284634" cy="40072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max(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 //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函数原型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(*p)(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ct val="130000"/>
              </a:lnSpc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p=max;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指向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max()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函数的首地址，也可以在定义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的同时为其初始化：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(*p)(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= max;</a:t>
            </a:r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1060239" y="2334661"/>
            <a:ext cx="9999464" cy="3970569"/>
            <a:chOff x="4183290" y="2102906"/>
            <a:chExt cx="3915598" cy="3684403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5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8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A0DA5F4B-2DCE-48EC-9877-6F4A0D8A053F}"/>
              </a:ext>
            </a:extLst>
          </p:cNvPr>
          <p:cNvGrpSpPr/>
          <p:nvPr/>
        </p:nvGrpSpPr>
        <p:grpSpPr>
          <a:xfrm>
            <a:off x="467923" y="930010"/>
            <a:ext cx="10145195" cy="910850"/>
            <a:chOff x="-134991" y="1028702"/>
            <a:chExt cx="10145195" cy="910850"/>
          </a:xfrm>
        </p:grpSpPr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DCCD314C-BC53-49A5-ACDF-666A5EB80315}"/>
                </a:ext>
              </a:extLst>
            </p:cNvPr>
            <p:cNvSpPr/>
            <p:nvPr/>
          </p:nvSpPr>
          <p:spPr>
            <a:xfrm>
              <a:off x="749029" y="1070043"/>
              <a:ext cx="9209423" cy="8145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1" name="流程图: 手动输入 50">
              <a:extLst>
                <a:ext uri="{FF2B5EF4-FFF2-40B4-BE49-F238E27FC236}">
                  <a16:creationId xmlns:a16="http://schemas.microsoft.com/office/drawing/2014/main" id="{E8CC5BCA-945A-45E3-B90E-695479ED1DC8}"/>
                </a:ext>
              </a:extLst>
            </p:cNvPr>
            <p:cNvSpPr/>
            <p:nvPr/>
          </p:nvSpPr>
          <p:spPr>
            <a:xfrm rot="5400000">
              <a:off x="235987" y="800722"/>
              <a:ext cx="855877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3F768A46-A43D-4639-BB8A-C5D918453A86}"/>
                </a:ext>
              </a:extLst>
            </p:cNvPr>
            <p:cNvSpPr txBox="1"/>
            <p:nvPr/>
          </p:nvSpPr>
          <p:spPr>
            <a:xfrm>
              <a:off x="-134991" y="1243708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3453FFA6-BA4A-4DB9-A82E-656100C8B000}"/>
                </a:ext>
              </a:extLst>
            </p:cNvPr>
            <p:cNvSpPr txBox="1"/>
            <p:nvPr/>
          </p:nvSpPr>
          <p:spPr>
            <a:xfrm>
              <a:off x="1328030" y="1059041"/>
              <a:ext cx="863326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已知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max()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函数的函数原型为“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int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max(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int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x,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int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y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)”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，则要定义一个函数指针变量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指向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max()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函数的首地址，其定义形式为：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4A86B94D-696A-4F87-9884-789C8110A797}"/>
                </a:ext>
              </a:extLst>
            </p:cNvPr>
            <p:cNvGrpSpPr/>
            <p:nvPr/>
          </p:nvGrpSpPr>
          <p:grpSpPr>
            <a:xfrm>
              <a:off x="9857390" y="1041429"/>
              <a:ext cx="152814" cy="165397"/>
              <a:chOff x="9875496" y="1023323"/>
              <a:chExt cx="152814" cy="165397"/>
            </a:xfrm>
          </p:grpSpPr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2884D31D-7F1E-44A6-85E7-89210C45A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75496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CFA6A341-F2B8-4762-B07D-B816F927B9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026517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ACD1F5F7-31E0-4686-8617-465E0E16546E}"/>
                </a:ext>
              </a:extLst>
            </p:cNvPr>
            <p:cNvGrpSpPr/>
            <p:nvPr/>
          </p:nvGrpSpPr>
          <p:grpSpPr>
            <a:xfrm rot="5400000">
              <a:off x="9844111" y="1780446"/>
              <a:ext cx="152814" cy="165398"/>
              <a:chOff x="6585520" y="-2665458"/>
              <a:chExt cx="152814" cy="165398"/>
            </a:xfrm>
          </p:grpSpPr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07A0D54F-7535-4410-8CD6-1493E0AF22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85520" y="-2665458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A79D01F4-1447-47D0-AB16-E7B5E8CE0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1521" y="-2665457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3018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556</Words>
  <Application>Microsoft Office PowerPoint</Application>
  <PresentationFormat>宽屏</PresentationFormat>
  <Paragraphs>112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90</cp:revision>
  <dcterms:created xsi:type="dcterms:W3CDTF">2018-07-20T07:37:48Z</dcterms:created>
  <dcterms:modified xsi:type="dcterms:W3CDTF">2018-08-01T11:00:44Z</dcterms:modified>
</cp:coreProperties>
</file>

<file path=docProps/thumbnail.jpeg>
</file>